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77" r:id="rId8"/>
    <p:sldId id="278" r:id="rId9"/>
    <p:sldId id="279" r:id="rId10"/>
    <p:sldId id="284" r:id="rId11"/>
    <p:sldId id="281" r:id="rId12"/>
    <p:sldId id="283" r:id="rId13"/>
    <p:sldId id="272" r:id="rId14"/>
    <p:sldId id="261" r:id="rId15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7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DF3-EB13-41F0-AE4B-C4E0174D50A8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C608-B593-46FA-B666-29120BD8C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DF3-EB13-41F0-AE4B-C4E0174D50A8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C608-B593-46FA-B666-29120BD8C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DF3-EB13-41F0-AE4B-C4E0174D50A8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C608-B593-46FA-B666-29120BD8C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DF3-EB13-41F0-AE4B-C4E0174D50A8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C608-B593-46FA-B666-29120BD8C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DF3-EB13-41F0-AE4B-C4E0174D50A8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C608-B593-46FA-B666-29120BD8C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DF3-EB13-41F0-AE4B-C4E0174D50A8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C608-B593-46FA-B666-29120BD8C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DF3-EB13-41F0-AE4B-C4E0174D50A8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C608-B593-46FA-B666-29120BD8C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DF3-EB13-41F0-AE4B-C4E0174D50A8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C608-B593-46FA-B666-29120BD8C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DF3-EB13-41F0-AE4B-C4E0174D50A8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C608-B593-46FA-B666-29120BD8C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DF3-EB13-41F0-AE4B-C4E0174D50A8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C608-B593-46FA-B666-29120BD8C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DF3-EB13-41F0-AE4B-C4E0174D50A8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C608-B593-46FA-B666-29120BD8C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D4DF3-EB13-41F0-AE4B-C4E0174D50A8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8C608-B593-46FA-B666-29120BD8C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b="0" kern="1200">
          <a:solidFill>
            <a:schemeClr val="bg1"/>
          </a:solidFill>
          <a:latin typeface="Impac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bg1"/>
          </a:solidFill>
          <a:latin typeface="Impact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0" kern="1200">
          <a:solidFill>
            <a:schemeClr val="bg1"/>
          </a:solidFill>
          <a:latin typeface="Impact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bg1"/>
          </a:solidFill>
          <a:latin typeface="Impact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0" kern="1200">
          <a:solidFill>
            <a:schemeClr val="bg1"/>
          </a:solidFill>
          <a:latin typeface="Impact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0" kern="1200">
          <a:solidFill>
            <a:schemeClr val="bg1"/>
          </a:solidFill>
          <a:latin typeface="Impac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028700"/>
            <a:ext cx="7772400" cy="1225021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SOS Health Check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1300"/>
            <a:ext cx="6400800" cy="2133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Objective</a:t>
            </a:r>
          </a:p>
          <a:p>
            <a:r>
              <a:rPr lang="en-US" sz="2400" dirty="0" smtClean="0"/>
              <a:t>To Measure Workflow, Capacities , Equipment , Behaviors &amp; KPI’s that enable stores to deliver on the U25 delivery Promise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571500"/>
          </a:xfrm>
        </p:spPr>
        <p:txBody>
          <a:bodyPr/>
          <a:lstStyle/>
          <a:p>
            <a:r>
              <a:rPr lang="en-US" dirty="0" smtClean="0"/>
              <a:t>Dispatch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647700"/>
            <a:ext cx="1340432" cy="436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Standard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72200" y="876300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Standard</a:t>
            </a:r>
            <a:endParaRPr lang="en-US" sz="1400" dirty="0">
              <a:latin typeface="Impact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620000" y="832942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Marginal</a:t>
            </a:r>
            <a:endParaRPr lang="en-US" sz="1400" dirty="0">
              <a:latin typeface="Impact" pitchFamily="34" charset="0"/>
            </a:endParaRPr>
          </a:p>
        </p:txBody>
      </p:sp>
      <p:grpSp>
        <p:nvGrpSpPr>
          <p:cNvPr id="3" name="Group 59"/>
          <p:cNvGrpSpPr/>
          <p:nvPr/>
        </p:nvGrpSpPr>
        <p:grpSpPr>
          <a:xfrm>
            <a:off x="1066800" y="1878568"/>
            <a:ext cx="3200400" cy="728119"/>
            <a:chOff x="1066800" y="1257300"/>
            <a:chExt cx="3200400" cy="728119"/>
          </a:xfrm>
        </p:grpSpPr>
        <p:sp>
          <p:nvSpPr>
            <p:cNvPr id="7" name="Rectangle 6"/>
            <p:cNvSpPr/>
            <p:nvPr/>
          </p:nvSpPr>
          <p:spPr>
            <a:xfrm>
              <a:off x="1066800" y="1257300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43000" y="1339088"/>
              <a:ext cx="2971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Delivery speed rack/ Packing station  presence and location</a:t>
              </a:r>
              <a:endParaRPr lang="en-US" sz="1200" b="1" dirty="0" smtClean="0">
                <a:latin typeface="Impact" pitchFamily="34" charset="0"/>
              </a:endParaRPr>
            </a:p>
            <a:p>
              <a:endParaRPr lang="en-US" sz="1200" b="1" dirty="0" smtClean="0">
                <a:latin typeface="Impact" pitchFamily="34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4724400" y="876300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Excelling </a:t>
            </a:r>
            <a:endParaRPr lang="en-US" sz="1400" dirty="0">
              <a:latin typeface="Impact" pitchFamily="34" charset="0"/>
            </a:endParaRPr>
          </a:p>
        </p:txBody>
      </p:sp>
      <p:grpSp>
        <p:nvGrpSpPr>
          <p:cNvPr id="4" name="Group 79"/>
          <p:cNvGrpSpPr/>
          <p:nvPr/>
        </p:nvGrpSpPr>
        <p:grpSpPr>
          <a:xfrm>
            <a:off x="4572000" y="723900"/>
            <a:ext cx="4343400" cy="4889500"/>
            <a:chOff x="4572000" y="825500"/>
            <a:chExt cx="4282440" cy="4089400"/>
          </a:xfrm>
        </p:grpSpPr>
        <p:cxnSp>
          <p:nvCxnSpPr>
            <p:cNvPr id="25" name="Straight Connector 24"/>
            <p:cNvCxnSpPr/>
            <p:nvPr/>
          </p:nvCxnSpPr>
          <p:spPr>
            <a:xfrm flipH="1">
              <a:off x="5943600" y="825500"/>
              <a:ext cx="15240" cy="4089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7467600" y="876300"/>
              <a:ext cx="15240" cy="3962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8839200" y="956965"/>
              <a:ext cx="15240" cy="395793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4572000" y="876300"/>
              <a:ext cx="15240" cy="3962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45"/>
          <p:cNvSpPr/>
          <p:nvPr/>
        </p:nvSpPr>
        <p:spPr>
          <a:xfrm>
            <a:off x="1066800" y="2564368"/>
            <a:ext cx="3200400" cy="615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143000" y="2717892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Updated TA Map maps are located  next to dispatch rack</a:t>
            </a:r>
            <a:endParaRPr lang="en-US" sz="1200" b="1" dirty="0">
              <a:latin typeface="Impact" pitchFamily="34" charset="0"/>
            </a:endParaRPr>
          </a:p>
        </p:txBody>
      </p:sp>
      <p:grpSp>
        <p:nvGrpSpPr>
          <p:cNvPr id="5" name="Group 60"/>
          <p:cNvGrpSpPr/>
          <p:nvPr/>
        </p:nvGrpSpPr>
        <p:grpSpPr>
          <a:xfrm>
            <a:off x="1066800" y="3408156"/>
            <a:ext cx="3200400" cy="615188"/>
            <a:chOff x="1066800" y="3156712"/>
            <a:chExt cx="3200400" cy="615188"/>
          </a:xfrm>
        </p:grpSpPr>
        <p:sp>
          <p:nvSpPr>
            <p:cNvPr id="48" name="Rectangle 47"/>
            <p:cNvSpPr/>
            <p:nvPr/>
          </p:nvSpPr>
          <p:spPr>
            <a:xfrm>
              <a:off x="1066800" y="3156712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219200" y="3260713"/>
              <a:ext cx="2971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Drivers does not cross over cut table area</a:t>
              </a:r>
              <a:endParaRPr lang="en-US" sz="1200" b="1" dirty="0" smtClean="0">
                <a:latin typeface="Impact" pitchFamily="34" charset="0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381000" y="4229100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>
              <a:latin typeface="Impact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 rot="16200000">
            <a:off x="-1143000" y="2705100"/>
            <a:ext cx="34290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Workflow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019800" y="1970536"/>
            <a:ext cx="13497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Located  2 steps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from cut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648200" y="1970536"/>
            <a:ext cx="12400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Located 1 step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from cut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924800" y="2798556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No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324600" y="2798556"/>
            <a:ext cx="540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 Yes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950472" y="3408156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No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350272" y="3408156"/>
            <a:ext cx="540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 Yes </a:t>
            </a:r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10" name="Group 60"/>
          <p:cNvGrpSpPr/>
          <p:nvPr/>
        </p:nvGrpSpPr>
        <p:grpSpPr>
          <a:xfrm>
            <a:off x="1066800" y="4088368"/>
            <a:ext cx="3200400" cy="750332"/>
            <a:chOff x="1066800" y="3156712"/>
            <a:chExt cx="3200400" cy="750332"/>
          </a:xfrm>
        </p:grpSpPr>
        <p:sp>
          <p:nvSpPr>
            <p:cNvPr id="45" name="Rectangle 44"/>
            <p:cNvSpPr/>
            <p:nvPr/>
          </p:nvSpPr>
          <p:spPr>
            <a:xfrm>
              <a:off x="1066800" y="3156712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219200" y="3260713"/>
              <a:ext cx="2971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Drivers take no longer than 2 minute to reach vehicle after dispatch </a:t>
              </a:r>
              <a:endParaRPr lang="en-US" sz="1200" b="1" dirty="0" smtClean="0">
                <a:latin typeface="Impact" pitchFamily="34" charset="0"/>
              </a:endParaRPr>
            </a:p>
            <a:p>
              <a:endParaRPr lang="en-US" sz="1200" b="1" dirty="0" smtClean="0">
                <a:latin typeface="Impact" pitchFamily="34" charset="0"/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7803969" y="4322556"/>
            <a:ext cx="8066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&gt;2 Mins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773120" y="4322556"/>
            <a:ext cx="736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&lt;1 Min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248400" y="4322556"/>
            <a:ext cx="822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1-2 Mins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543800" y="1960356"/>
            <a:ext cx="14395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Located &gt;2 steps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from cut</a:t>
            </a:r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49" name="Group 59"/>
          <p:cNvGrpSpPr/>
          <p:nvPr/>
        </p:nvGrpSpPr>
        <p:grpSpPr>
          <a:xfrm>
            <a:off x="1066800" y="4914900"/>
            <a:ext cx="3200400" cy="615188"/>
            <a:chOff x="1066800" y="1257300"/>
            <a:chExt cx="3200400" cy="615188"/>
          </a:xfrm>
        </p:grpSpPr>
        <p:sp>
          <p:nvSpPr>
            <p:cNvPr id="65" name="Rectangle 64"/>
            <p:cNvSpPr/>
            <p:nvPr/>
          </p:nvSpPr>
          <p:spPr>
            <a:xfrm>
              <a:off x="1066800" y="1257300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143000" y="1339088"/>
              <a:ext cx="2971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Cash drop box appropriately located &amp; In use</a:t>
              </a:r>
              <a:endParaRPr lang="en-US" sz="1200" b="1" dirty="0" smtClean="0">
                <a:latin typeface="Impact" pitchFamily="34" charset="0"/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7670265" y="5064323"/>
            <a:ext cx="10927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Not Present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019800" y="5064323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Used during peak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590883" y="5064323"/>
            <a:ext cx="14289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Used throughout</a:t>
            </a:r>
          </a:p>
        </p:txBody>
      </p:sp>
      <p:sp>
        <p:nvSpPr>
          <p:cNvPr id="80" name="Rectangle 79"/>
          <p:cNvSpPr/>
          <p:nvPr/>
        </p:nvSpPr>
        <p:spPr>
          <a:xfrm rot="16200000">
            <a:off x="247650" y="4933950"/>
            <a:ext cx="6477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KPI’s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066800" y="1181100"/>
            <a:ext cx="3200400" cy="615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1219200" y="1361301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Orders Pouched immediately after cutting </a:t>
            </a:r>
            <a:endParaRPr lang="en-US" sz="1200" b="1" dirty="0" smtClean="0">
              <a:latin typeface="Impact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838376" y="1333500"/>
            <a:ext cx="696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&gt;1 Min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235085" y="1333500"/>
            <a:ext cx="816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  &lt; 1 Min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571500"/>
          </a:xfrm>
        </p:spPr>
        <p:txBody>
          <a:bodyPr/>
          <a:lstStyle/>
          <a:p>
            <a:r>
              <a:rPr lang="en-US" dirty="0" smtClean="0"/>
              <a:t>Dispatch …. Continued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495300"/>
            <a:ext cx="1340432" cy="436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Standard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72200" y="614858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Standard</a:t>
            </a:r>
            <a:endParaRPr lang="en-US" sz="1400" dirty="0">
              <a:latin typeface="Impact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620000" y="571500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Marginal</a:t>
            </a:r>
            <a:endParaRPr lang="en-US" sz="1400" dirty="0">
              <a:latin typeface="Impact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724400" y="614858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Excelling </a:t>
            </a:r>
            <a:endParaRPr lang="en-US" sz="1400" dirty="0">
              <a:latin typeface="Impact" pitchFamily="34" charset="0"/>
            </a:endParaRPr>
          </a:p>
        </p:txBody>
      </p:sp>
      <p:grpSp>
        <p:nvGrpSpPr>
          <p:cNvPr id="4" name="Group 79"/>
          <p:cNvGrpSpPr/>
          <p:nvPr/>
        </p:nvGrpSpPr>
        <p:grpSpPr>
          <a:xfrm>
            <a:off x="4572000" y="723900"/>
            <a:ext cx="4343400" cy="4889500"/>
            <a:chOff x="4572000" y="825500"/>
            <a:chExt cx="4282440" cy="4089400"/>
          </a:xfrm>
        </p:grpSpPr>
        <p:cxnSp>
          <p:nvCxnSpPr>
            <p:cNvPr id="25" name="Straight Connector 24"/>
            <p:cNvCxnSpPr/>
            <p:nvPr/>
          </p:nvCxnSpPr>
          <p:spPr>
            <a:xfrm flipH="1">
              <a:off x="5943600" y="825500"/>
              <a:ext cx="15240" cy="4089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7467600" y="876300"/>
              <a:ext cx="15240" cy="3962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8839200" y="956965"/>
              <a:ext cx="15240" cy="395793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4572000" y="876300"/>
              <a:ext cx="15240" cy="3962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45"/>
          <p:cNvSpPr/>
          <p:nvPr/>
        </p:nvSpPr>
        <p:spPr>
          <a:xfrm>
            <a:off x="1066800" y="2318512"/>
            <a:ext cx="3200400" cy="615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066800" y="24003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Beverage &amp; Condiment prep </a:t>
            </a:r>
          </a:p>
          <a:p>
            <a:r>
              <a:rPr lang="en-US" sz="1200" b="1" dirty="0" smtClean="0"/>
              <a:t>discipline in place </a:t>
            </a:r>
            <a:endParaRPr lang="en-US" sz="1200" b="1" dirty="0" smtClean="0">
              <a:latin typeface="Impact" pitchFamily="34" charset="0"/>
            </a:endParaRPr>
          </a:p>
          <a:p>
            <a:endParaRPr lang="en-US" sz="1200" b="1" dirty="0">
              <a:latin typeface="Impact" pitchFamily="34" charset="0"/>
            </a:endParaRPr>
          </a:p>
        </p:txBody>
      </p:sp>
      <p:grpSp>
        <p:nvGrpSpPr>
          <p:cNvPr id="5" name="Group 60"/>
          <p:cNvGrpSpPr/>
          <p:nvPr/>
        </p:nvGrpSpPr>
        <p:grpSpPr>
          <a:xfrm>
            <a:off x="1066800" y="3004312"/>
            <a:ext cx="3200400" cy="750332"/>
            <a:chOff x="1066800" y="3156712"/>
            <a:chExt cx="3200400" cy="750332"/>
          </a:xfrm>
        </p:grpSpPr>
        <p:sp>
          <p:nvSpPr>
            <p:cNvPr id="48" name="Rectangle 47"/>
            <p:cNvSpPr/>
            <p:nvPr/>
          </p:nvSpPr>
          <p:spPr>
            <a:xfrm>
              <a:off x="1066800" y="3156712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143000" y="3260713"/>
              <a:ext cx="2971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Dedicated dispatcher/ Router  </a:t>
              </a:r>
            </a:p>
            <a:p>
              <a:r>
                <a:rPr lang="en-US" sz="1200" b="1" dirty="0" smtClean="0"/>
                <a:t>assigned( Does not handle cash) </a:t>
              </a:r>
              <a:endParaRPr lang="en-US" sz="1200" b="1" dirty="0" smtClean="0">
                <a:latin typeface="Impact" pitchFamily="34" charset="0"/>
              </a:endParaRPr>
            </a:p>
            <a:p>
              <a:endParaRPr lang="en-US" sz="1200" b="1" dirty="0" smtClean="0">
                <a:latin typeface="Impact" pitchFamily="34" charset="0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381000" y="4229100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>
              <a:latin typeface="Impact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 rot="16200000">
            <a:off x="-1028700" y="3657600"/>
            <a:ext cx="32004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Behavior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6" name="Group 60"/>
          <p:cNvGrpSpPr/>
          <p:nvPr/>
        </p:nvGrpSpPr>
        <p:grpSpPr>
          <a:xfrm>
            <a:off x="1066800" y="3684524"/>
            <a:ext cx="3200400" cy="615188"/>
            <a:chOff x="1066800" y="3084977"/>
            <a:chExt cx="3200400" cy="615188"/>
          </a:xfrm>
        </p:grpSpPr>
        <p:sp>
          <p:nvSpPr>
            <p:cNvPr id="62" name="Rectangle 61"/>
            <p:cNvSpPr/>
            <p:nvPr/>
          </p:nvSpPr>
          <p:spPr>
            <a:xfrm>
              <a:off x="1066800" y="3084977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143000" y="3247430"/>
              <a:ext cx="3124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No signs of Pre dispatch /  Cash out</a:t>
              </a:r>
            </a:p>
          </p:txBody>
        </p:sp>
      </p:grpSp>
      <p:sp>
        <p:nvSpPr>
          <p:cNvPr id="67" name="Rectangle 66"/>
          <p:cNvSpPr/>
          <p:nvPr/>
        </p:nvSpPr>
        <p:spPr>
          <a:xfrm>
            <a:off x="1066800" y="4375912"/>
            <a:ext cx="3200400" cy="615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1143000" y="44577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100 % of riders deployed available on shift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924800" y="2247900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No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400800" y="2315169"/>
            <a:ext cx="420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Yes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950472" y="2930723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No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426472" y="3083123"/>
            <a:ext cx="420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Yes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987340" y="38451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No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324600" y="3927277"/>
            <a:ext cx="500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 Yes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987340" y="5210769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No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324600" y="5292923"/>
            <a:ext cx="500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 Yes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066800" y="5061712"/>
            <a:ext cx="3200400" cy="615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1143000" y="5106769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HS tracking board updated &amp; shift briefing </a:t>
            </a:r>
          </a:p>
          <a:p>
            <a:r>
              <a:rPr lang="en-US" sz="1200" b="1" dirty="0" smtClean="0"/>
              <a:t>occurs to communicate service/Speed goals</a:t>
            </a:r>
            <a:endParaRPr lang="en-US" sz="1200" b="1" dirty="0" smtClean="0">
              <a:latin typeface="Impact" pitchFamily="34" charset="0"/>
            </a:endParaRPr>
          </a:p>
          <a:p>
            <a:endParaRPr lang="en-US" sz="1200" b="1" dirty="0" smtClean="0">
              <a:latin typeface="Impact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6324600" y="4613077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100 %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848600" y="4533900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&lt;100 %</a:t>
            </a:r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54" name="Group 60"/>
          <p:cNvGrpSpPr/>
          <p:nvPr/>
        </p:nvGrpSpPr>
        <p:grpSpPr>
          <a:xfrm>
            <a:off x="1066800" y="952500"/>
            <a:ext cx="3200400" cy="615188"/>
            <a:chOff x="1066800" y="3232912"/>
            <a:chExt cx="3200400" cy="615188"/>
          </a:xfrm>
        </p:grpSpPr>
        <p:sp>
          <p:nvSpPr>
            <p:cNvPr id="55" name="Rectangle 54"/>
            <p:cNvSpPr/>
            <p:nvPr/>
          </p:nvSpPr>
          <p:spPr>
            <a:xfrm>
              <a:off x="1066800" y="3232912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143000" y="3423166"/>
              <a:ext cx="3124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Bike in working condition &amp; as per Capacities</a:t>
              </a:r>
            </a:p>
          </p:txBody>
        </p:sp>
      </p:grpSp>
      <p:sp>
        <p:nvSpPr>
          <p:cNvPr id="59" name="Rectangle 58"/>
          <p:cNvSpPr/>
          <p:nvPr/>
        </p:nvSpPr>
        <p:spPr>
          <a:xfrm>
            <a:off x="1066800" y="1632712"/>
            <a:ext cx="3200400" cy="615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1143000" y="17907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Pouch Capacities measured as per HS took Kit </a:t>
            </a:r>
            <a:endParaRPr lang="en-US" sz="1200" b="1" dirty="0" smtClean="0">
              <a:latin typeface="Impact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620000" y="1028700"/>
            <a:ext cx="12570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Capacity &lt;95%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627476" y="1031677"/>
            <a:ext cx="13484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Capacity &gt;105%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047878" y="1034654"/>
            <a:ext cx="1495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Capacity 105-95%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620000" y="1869877"/>
            <a:ext cx="12570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Capacity &lt;95%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627476" y="1872854"/>
            <a:ext cx="13484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chemeClr val="bg1"/>
                </a:solidFill>
              </a:rPr>
              <a:t>Capacity </a:t>
            </a:r>
            <a:r>
              <a:rPr lang="en-US" sz="1400" dirty="0" smtClean="0">
                <a:solidFill>
                  <a:schemeClr val="bg1"/>
                </a:solidFill>
              </a:rPr>
              <a:t>&gt;</a:t>
            </a:r>
            <a:r>
              <a:rPr lang="en-US" sz="1400" smtClean="0">
                <a:solidFill>
                  <a:schemeClr val="bg1"/>
                </a:solidFill>
              </a:rPr>
              <a:t>105</a:t>
            </a:r>
            <a:r>
              <a:rPr lang="en-US" sz="1400" dirty="0" smtClean="0">
                <a:solidFill>
                  <a:schemeClr val="bg1"/>
                </a:solidFill>
              </a:rPr>
              <a:t>%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019800" y="1872854"/>
            <a:ext cx="1495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Capacity 105-95%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 rot="16200000">
            <a:off x="-114300" y="1295400"/>
            <a:ext cx="13716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Capacities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571500"/>
          </a:xfrm>
        </p:spPr>
        <p:txBody>
          <a:bodyPr/>
          <a:lstStyle/>
          <a:p>
            <a:r>
              <a:rPr lang="en-US" dirty="0" smtClean="0"/>
              <a:t>Rider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647700"/>
            <a:ext cx="1340432" cy="436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Standard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72200" y="876300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Standard</a:t>
            </a:r>
            <a:endParaRPr lang="en-US" sz="1400" dirty="0">
              <a:latin typeface="Impact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620000" y="832942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Marginal</a:t>
            </a:r>
            <a:endParaRPr lang="en-US" sz="1400" dirty="0">
              <a:latin typeface="Impact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724400" y="876300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Excelling </a:t>
            </a:r>
            <a:endParaRPr lang="en-US" sz="1400" dirty="0">
              <a:latin typeface="Impact" pitchFamily="34" charset="0"/>
            </a:endParaRPr>
          </a:p>
        </p:txBody>
      </p:sp>
      <p:grpSp>
        <p:nvGrpSpPr>
          <p:cNvPr id="4" name="Group 79"/>
          <p:cNvGrpSpPr/>
          <p:nvPr/>
        </p:nvGrpSpPr>
        <p:grpSpPr>
          <a:xfrm>
            <a:off x="4572000" y="723900"/>
            <a:ext cx="4343400" cy="4889500"/>
            <a:chOff x="4572000" y="825500"/>
            <a:chExt cx="4282440" cy="4089400"/>
          </a:xfrm>
        </p:grpSpPr>
        <p:cxnSp>
          <p:nvCxnSpPr>
            <p:cNvPr id="25" name="Straight Connector 24"/>
            <p:cNvCxnSpPr/>
            <p:nvPr/>
          </p:nvCxnSpPr>
          <p:spPr>
            <a:xfrm flipH="1">
              <a:off x="5943600" y="825500"/>
              <a:ext cx="15240" cy="4089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7467600" y="876300"/>
              <a:ext cx="15240" cy="3962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8839200" y="956965"/>
              <a:ext cx="15240" cy="395793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4572000" y="876300"/>
              <a:ext cx="15240" cy="3962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45"/>
          <p:cNvSpPr/>
          <p:nvPr/>
        </p:nvSpPr>
        <p:spPr>
          <a:xfrm>
            <a:off x="1066800" y="4147312"/>
            <a:ext cx="3200400" cy="615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60"/>
          <p:cNvGrpSpPr/>
          <p:nvPr/>
        </p:nvGrpSpPr>
        <p:grpSpPr>
          <a:xfrm>
            <a:off x="1066800" y="4909312"/>
            <a:ext cx="3200400" cy="615188"/>
            <a:chOff x="1066800" y="3156712"/>
            <a:chExt cx="3200400" cy="615188"/>
          </a:xfrm>
        </p:grpSpPr>
        <p:sp>
          <p:nvSpPr>
            <p:cNvPr id="48" name="Rectangle 47"/>
            <p:cNvSpPr/>
            <p:nvPr/>
          </p:nvSpPr>
          <p:spPr>
            <a:xfrm>
              <a:off x="1066800" y="3156712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143000" y="3260713"/>
              <a:ext cx="2971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200" b="1" dirty="0" smtClean="0">
                <a:latin typeface="Impact" pitchFamily="34" charset="0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143000" y="4333101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>
              <a:latin typeface="Impact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 rot="16200000">
            <a:off x="0" y="4457700"/>
            <a:ext cx="11430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KPI’s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400800" y="4152900"/>
            <a:ext cx="10342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18 -20 mins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80683" y="4305300"/>
            <a:ext cx="1257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Rider Round Trip</a:t>
            </a:r>
            <a:endParaRPr lang="en-US" sz="1200" b="1" dirty="0">
              <a:latin typeface="Impact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19200" y="4973844"/>
            <a:ext cx="1411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Order Per dispatch </a:t>
            </a:r>
            <a:endParaRPr lang="en-US" sz="1200" b="1" dirty="0">
              <a:latin typeface="Impact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772400" y="4149923"/>
            <a:ext cx="8867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chemeClr val="bg1"/>
                </a:solidFill>
              </a:rPr>
              <a:t>&gt; 20 </a:t>
            </a:r>
            <a:r>
              <a:rPr lang="en-US" sz="1400" dirty="0" smtClean="0">
                <a:solidFill>
                  <a:schemeClr val="bg1"/>
                </a:solidFill>
              </a:rPr>
              <a:t>mins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876800" y="4149923"/>
            <a:ext cx="846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&lt;18 mins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521908" y="5070277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1.2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916064" y="5067300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&gt; 1.2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134162" y="50673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1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 rot="16200000">
            <a:off x="-38100" y="1447800"/>
            <a:ext cx="12192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Capacities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 rot="16200000">
            <a:off x="-76200" y="2933700"/>
            <a:ext cx="12954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Behavior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066800" y="1327912"/>
            <a:ext cx="3200400" cy="615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1180683" y="1485900"/>
            <a:ext cx="30315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Rider Capacities measured as per HS tool kit </a:t>
            </a:r>
            <a:endParaRPr lang="en-US" sz="1200" b="1" dirty="0" smtClean="0">
              <a:latin typeface="Impact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066800" y="2394712"/>
            <a:ext cx="3200400" cy="615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180683" y="2552700"/>
            <a:ext cx="21387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Rider announces out &amp; in time</a:t>
            </a:r>
            <a:endParaRPr lang="en-US" sz="1200" b="1" dirty="0">
              <a:latin typeface="Impact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066800" y="3162300"/>
            <a:ext cx="3200400" cy="615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1066800" y="3201769"/>
            <a:ext cx="30611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Riders wearing wrist watch or having mobile </a:t>
            </a:r>
          </a:p>
          <a:p>
            <a:r>
              <a:rPr lang="en-US" sz="1200" b="1" dirty="0" smtClean="0"/>
              <a:t>Phones synchronized with the system time</a:t>
            </a:r>
            <a:endParaRPr lang="en-US" sz="1200" b="1" dirty="0" smtClean="0">
              <a:latin typeface="Impact" pitchFamily="34" charset="0"/>
            </a:endParaRPr>
          </a:p>
          <a:p>
            <a:endParaRPr lang="en-US" sz="1200" b="1" dirty="0">
              <a:latin typeface="Impact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620000" y="1479946"/>
            <a:ext cx="12570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Capacity &lt;95%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627476" y="1482923"/>
            <a:ext cx="13484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Capacity &gt;105%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971678" y="1482923"/>
            <a:ext cx="1495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Capacity 105-95%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001000" y="2552700"/>
            <a:ext cx="6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None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733411" y="2552700"/>
            <a:ext cx="1025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 All Orders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172200" y="2552700"/>
            <a:ext cx="1166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Some Orders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924800" y="3314700"/>
            <a:ext cx="6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None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917757" y="3314700"/>
            <a:ext cx="4924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 All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376893" y="3311723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Some 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"/>
            <a:ext cx="8229600" cy="8001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Rating Basis </a:t>
            </a:r>
            <a:r>
              <a:rPr lang="en-US" dirty="0"/>
              <a:t>overall </a:t>
            </a:r>
            <a:r>
              <a:rPr lang="en-US" dirty="0" smtClean="0"/>
              <a:t>Points Achieved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</a:t>
            </a:r>
            <a:endParaRPr lang="en-US" dirty="0"/>
          </a:p>
        </p:txBody>
      </p:sp>
      <p:grpSp>
        <p:nvGrpSpPr>
          <p:cNvPr id="3" name="Group 25"/>
          <p:cNvGrpSpPr/>
          <p:nvPr/>
        </p:nvGrpSpPr>
        <p:grpSpPr>
          <a:xfrm>
            <a:off x="838200" y="1790700"/>
            <a:ext cx="7467600" cy="1828800"/>
            <a:chOff x="838200" y="1409700"/>
            <a:chExt cx="7467600" cy="1828800"/>
          </a:xfrm>
        </p:grpSpPr>
        <p:sp>
          <p:nvSpPr>
            <p:cNvPr id="14" name="Rectangle 13"/>
            <p:cNvSpPr/>
            <p:nvPr/>
          </p:nvSpPr>
          <p:spPr>
            <a:xfrm>
              <a:off x="838200" y="1409700"/>
              <a:ext cx="2133600" cy="1066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Excelling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429000" y="1409700"/>
              <a:ext cx="2133600" cy="1066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172200" y="1409700"/>
              <a:ext cx="2133600" cy="1066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Right Arrow 16"/>
            <p:cNvSpPr/>
            <p:nvPr/>
          </p:nvSpPr>
          <p:spPr>
            <a:xfrm rot="5400000">
              <a:off x="4152900" y="2667000"/>
              <a:ext cx="609600" cy="533400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ight Arrow 17"/>
            <p:cNvSpPr/>
            <p:nvPr/>
          </p:nvSpPr>
          <p:spPr>
            <a:xfrm rot="5400000">
              <a:off x="6972300" y="2667000"/>
              <a:ext cx="609600" cy="533400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ight Arrow 18"/>
            <p:cNvSpPr/>
            <p:nvPr/>
          </p:nvSpPr>
          <p:spPr>
            <a:xfrm rot="5400000">
              <a:off x="1485899" y="2667000"/>
              <a:ext cx="609600" cy="533400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" name="Straight Connector 19"/>
          <p:cNvCxnSpPr/>
          <p:nvPr/>
        </p:nvCxnSpPr>
        <p:spPr>
          <a:xfrm flipH="1" flipV="1">
            <a:off x="1371600" y="1333500"/>
            <a:ext cx="5867400" cy="76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971800" y="723900"/>
            <a:ext cx="2810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  <a:latin typeface="Impact" pitchFamily="34" charset="0"/>
              </a:rPr>
              <a:t>Total </a:t>
            </a:r>
            <a:r>
              <a:rPr lang="en-US" dirty="0">
                <a:solidFill>
                  <a:schemeClr val="bg1"/>
                </a:solidFill>
                <a:latin typeface="Impact" pitchFamily="34" charset="0"/>
              </a:rPr>
              <a:t>Maximum Points - </a:t>
            </a:r>
            <a:r>
              <a:rPr lang="en-US" dirty="0" smtClean="0">
                <a:solidFill>
                  <a:schemeClr val="bg1"/>
                </a:solidFill>
                <a:latin typeface="Impact" pitchFamily="34" charset="0"/>
              </a:rPr>
              <a:t>104  </a:t>
            </a:r>
            <a:endParaRPr lang="en-US" dirty="0">
              <a:solidFill>
                <a:schemeClr val="bg1"/>
              </a:solidFill>
              <a:latin typeface="Impact" pitchFamily="34" charset="0"/>
            </a:endParaRPr>
          </a:p>
          <a:p>
            <a:endParaRPr lang="en-US" dirty="0">
              <a:solidFill>
                <a:schemeClr val="bg1"/>
              </a:solidFill>
              <a:latin typeface="Impact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1371600" y="1333500"/>
            <a:ext cx="0" cy="304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343400" y="1333500"/>
            <a:ext cx="0" cy="304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239000" y="1409700"/>
            <a:ext cx="0" cy="304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038600" y="2324100"/>
            <a:ext cx="1048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Standard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729196" y="2247900"/>
            <a:ext cx="1037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Marginal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143000" y="3695700"/>
            <a:ext cx="6858000" cy="457200"/>
            <a:chOff x="1143000" y="4000500"/>
            <a:chExt cx="6858000" cy="457200"/>
          </a:xfrm>
        </p:grpSpPr>
        <p:sp>
          <p:nvSpPr>
            <p:cNvPr id="36" name="Rectangle 35"/>
            <p:cNvSpPr/>
            <p:nvPr/>
          </p:nvSpPr>
          <p:spPr>
            <a:xfrm>
              <a:off x="1143000" y="4000500"/>
              <a:ext cx="1371600" cy="457200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99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810000" y="4000500"/>
              <a:ext cx="1371600" cy="4572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94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629400" y="4000500"/>
              <a:ext cx="1371600" cy="4572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&lt;94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58103" y="3619500"/>
            <a:ext cx="7809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Impact" pitchFamily="34" charset="0"/>
              </a:rPr>
              <a:t>No of </a:t>
            </a:r>
          </a:p>
          <a:p>
            <a:r>
              <a:rPr lang="en-US" dirty="0" smtClean="0">
                <a:solidFill>
                  <a:schemeClr val="bg1"/>
                </a:solidFill>
                <a:latin typeface="Impact" pitchFamily="34" charset="0"/>
              </a:rPr>
              <a:t>Points</a:t>
            </a:r>
          </a:p>
          <a:p>
            <a:endParaRPr lang="en-US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2400" y="4457700"/>
            <a:ext cx="3449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Impact" pitchFamily="34" charset="0"/>
              </a:rPr>
              <a:t>%</a:t>
            </a:r>
          </a:p>
          <a:p>
            <a:endParaRPr lang="en-US" dirty="0">
              <a:solidFill>
                <a:schemeClr val="bg1"/>
              </a:solidFill>
              <a:latin typeface="Impact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143000" y="4381500"/>
            <a:ext cx="6858000" cy="533400"/>
            <a:chOff x="1143000" y="4000500"/>
            <a:chExt cx="6858000" cy="533400"/>
          </a:xfrm>
        </p:grpSpPr>
        <p:sp>
          <p:nvSpPr>
            <p:cNvPr id="25" name="Rectangle 24"/>
            <p:cNvSpPr/>
            <p:nvPr/>
          </p:nvSpPr>
          <p:spPr>
            <a:xfrm>
              <a:off x="1143000" y="4000500"/>
              <a:ext cx="13716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&gt;=90</a:t>
              </a:r>
              <a:endParaRPr lang="en-US" b="1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810000" y="4076700"/>
              <a:ext cx="13716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85-90</a:t>
              </a:r>
              <a:endParaRPr lang="en-US" b="1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629400" y="4000500"/>
              <a:ext cx="13716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&lt;85</a:t>
              </a:r>
              <a:endParaRPr lang="en-US" b="1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343400" y="5219700"/>
            <a:ext cx="4623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Make Action Plan  for all  Marginal Stores &amp; Review with AC 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52500"/>
            <a:ext cx="8610600" cy="42672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Roll out – Immediate  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RGM’s to calendarize &amp; conduct SOS Health Checks every month . RGM to make Action Plan for all marginal rating  &amp; share it  with their respective AC’s /RC’s &amp; copy to be filed in the ACSR file at store.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AC’s to do calendarize quarterly SOS Health Check as part of their ACSR routines . Make action plan for all marginal rating store. A Copy of the AC SOS Health check /Action Plan to be filed in the ACSR file at store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FBC’s to conduct quarterly SOS Health Checks for all Speed outlier stores &amp; review action plan with RC’s /AC’s 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FBC’s to set up a review mechanism with GM’s /COO’s for stores with continuous 2 quarter marginal  rating….emerging out of  Health Checks conducted by AC’s /FBC’s .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-190500"/>
            <a:ext cx="8229600" cy="800100"/>
          </a:xfrm>
        </p:spPr>
        <p:txBody>
          <a:bodyPr/>
          <a:lstStyle/>
          <a:p>
            <a:r>
              <a:rPr lang="en-US" dirty="0" smtClean="0"/>
              <a:t>How does it work 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048000" y="419100"/>
            <a:ext cx="264527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Impact" pitchFamily="34" charset="0"/>
              </a:rPr>
              <a:t> Measures Hut Readiness  </a:t>
            </a:r>
            <a:endParaRPr lang="en-US" dirty="0">
              <a:solidFill>
                <a:schemeClr val="tx1"/>
              </a:solidFill>
              <a:latin typeface="Impact" pitchFamily="34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457200" y="876300"/>
            <a:ext cx="8077200" cy="1295400"/>
            <a:chOff x="457200" y="1562100"/>
            <a:chExt cx="8077200" cy="1295400"/>
          </a:xfrm>
        </p:grpSpPr>
        <p:sp>
          <p:nvSpPr>
            <p:cNvPr id="14" name="Rectangle 13"/>
            <p:cNvSpPr/>
            <p:nvPr/>
          </p:nvSpPr>
          <p:spPr>
            <a:xfrm>
              <a:off x="3733800" y="1866900"/>
              <a:ext cx="1371600" cy="990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Equipment 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>
              <a:off x="1066800" y="1562100"/>
              <a:ext cx="67818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066800" y="1562100"/>
              <a:ext cx="0" cy="3048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2133600" y="1866900"/>
              <a:ext cx="1371600" cy="990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Capacities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57200" y="1866900"/>
              <a:ext cx="1371600" cy="990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Workflow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410200" y="1866900"/>
              <a:ext cx="1371600" cy="990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tx1"/>
                  </a:solidFill>
                </a:rPr>
                <a:t>Behaviour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162800" y="1866900"/>
              <a:ext cx="1371600" cy="990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KPI’s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2743200" y="1562100"/>
              <a:ext cx="0" cy="3048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4419600" y="1562100"/>
              <a:ext cx="0" cy="3048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6019800" y="1562100"/>
              <a:ext cx="0" cy="3048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848600" y="1562100"/>
              <a:ext cx="0" cy="3048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Left Brace 52"/>
          <p:cNvSpPr/>
          <p:nvPr/>
        </p:nvSpPr>
        <p:spPr>
          <a:xfrm rot="16200000">
            <a:off x="4152900" y="-1066800"/>
            <a:ext cx="685799" cy="7162800"/>
          </a:xfrm>
          <a:prstGeom prst="leftBrac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818702" y="3009900"/>
            <a:ext cx="123142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Impact" pitchFamily="34" charset="0"/>
              </a:rPr>
              <a:t> 3 Ratings   </a:t>
            </a:r>
            <a:endParaRPr lang="en-US" dirty="0">
              <a:latin typeface="Impact" pitchFamily="34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228600" y="3543300"/>
            <a:ext cx="7848600" cy="2057400"/>
            <a:chOff x="228600" y="3543300"/>
            <a:chExt cx="7848600" cy="2057400"/>
          </a:xfrm>
        </p:grpSpPr>
        <p:sp>
          <p:nvSpPr>
            <p:cNvPr id="19" name="Right Arrow 18"/>
            <p:cNvSpPr/>
            <p:nvPr/>
          </p:nvSpPr>
          <p:spPr>
            <a:xfrm rot="5400000">
              <a:off x="1485900" y="4419600"/>
              <a:ext cx="609600" cy="533400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4495800" y="3543300"/>
              <a:ext cx="0" cy="3048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ight Arrow 16"/>
            <p:cNvSpPr/>
            <p:nvPr/>
          </p:nvSpPr>
          <p:spPr>
            <a:xfrm rot="5400000">
              <a:off x="4152901" y="4343400"/>
              <a:ext cx="609600" cy="533400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ight Arrow 17"/>
            <p:cNvSpPr/>
            <p:nvPr/>
          </p:nvSpPr>
          <p:spPr>
            <a:xfrm rot="5400000">
              <a:off x="7048500" y="4343400"/>
              <a:ext cx="609600" cy="533400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143000" y="5067300"/>
              <a:ext cx="13716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02</a:t>
              </a:r>
              <a:endParaRPr lang="en-US" b="1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810000" y="5067300"/>
              <a:ext cx="13716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01</a:t>
              </a:r>
              <a:endParaRPr lang="en-US" b="1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705600" y="5067300"/>
              <a:ext cx="137160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/>
                <a:t>00</a:t>
              </a:r>
              <a:endParaRPr lang="en-US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28600" y="4954369"/>
              <a:ext cx="78098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Impact" pitchFamily="34" charset="0"/>
                </a:rPr>
                <a:t>No of </a:t>
              </a:r>
            </a:p>
            <a:p>
              <a:r>
                <a:rPr lang="en-US" dirty="0" smtClean="0">
                  <a:solidFill>
                    <a:schemeClr val="bg1"/>
                  </a:solidFill>
                  <a:latin typeface="Impact" pitchFamily="34" charset="0"/>
                </a:rPr>
                <a:t>Points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 flipH="1">
              <a:off x="1676400" y="3543300"/>
              <a:ext cx="57150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676400" y="3543300"/>
              <a:ext cx="0" cy="3048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391400" y="3543300"/>
              <a:ext cx="0" cy="3048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3893209" y="3859768"/>
              <a:ext cx="1212191" cy="36933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latin typeface="Impact" pitchFamily="34" charset="0"/>
                </a:rPr>
                <a:t> Standard  </a:t>
              </a:r>
              <a:endParaRPr lang="en-US" dirty="0">
                <a:latin typeface="Impact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233538" y="3924300"/>
              <a:ext cx="1160895" cy="369332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latin typeface="Impact" pitchFamily="34" charset="0"/>
                </a:rPr>
                <a:t>Excelling   </a:t>
              </a:r>
              <a:endParaRPr lang="en-US" dirty="0">
                <a:latin typeface="Impact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71920" y="3859768"/>
              <a:ext cx="1152880" cy="36933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latin typeface="Impact" pitchFamily="34" charset="0"/>
                </a:rPr>
                <a:t> Marginal </a:t>
              </a:r>
              <a:endParaRPr lang="en-US" dirty="0">
                <a:latin typeface="Impact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0"/>
            <a:ext cx="8229600" cy="952500"/>
          </a:xfrm>
        </p:spPr>
        <p:txBody>
          <a:bodyPr/>
          <a:lstStyle/>
          <a:p>
            <a:r>
              <a:rPr lang="en-US" dirty="0" smtClean="0"/>
              <a:t>Current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4900"/>
            <a:ext cx="8229600" cy="40002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Old format </a:t>
            </a:r>
          </a:p>
          <a:p>
            <a:endParaRPr lang="en-US" sz="2400" dirty="0" smtClean="0"/>
          </a:p>
          <a:p>
            <a:r>
              <a:rPr lang="en-US" sz="2400" dirty="0" smtClean="0"/>
              <a:t>Does not capture the WCO tools &amp; behaviors</a:t>
            </a:r>
          </a:p>
          <a:p>
            <a:endParaRPr lang="en-US" sz="2400" b="1" dirty="0" smtClean="0"/>
          </a:p>
          <a:p>
            <a:r>
              <a:rPr lang="en-US" sz="2400" dirty="0" smtClean="0"/>
              <a:t>Team Not aware </a:t>
            </a:r>
          </a:p>
          <a:p>
            <a:pPr>
              <a:buNone/>
            </a:pPr>
            <a:r>
              <a:rPr lang="en-US" sz="2400" b="1" dirty="0" smtClean="0"/>
              <a:t>		 - </a:t>
            </a:r>
            <a:r>
              <a:rPr lang="en-US" sz="2400" dirty="0" smtClean="0"/>
              <a:t>Format Exists</a:t>
            </a:r>
          </a:p>
          <a:p>
            <a:pPr>
              <a:buNone/>
            </a:pPr>
            <a:r>
              <a:rPr lang="en-US" sz="2400" dirty="0" smtClean="0"/>
              <a:t>         	 - How to use Format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8229600" cy="800100"/>
          </a:xfrm>
        </p:spPr>
        <p:txBody>
          <a:bodyPr/>
          <a:lstStyle/>
          <a:p>
            <a:r>
              <a:rPr lang="en-US" dirty="0" smtClean="0"/>
              <a:t>Make it  Relevant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Incorporate WCO Standards</a:t>
            </a:r>
          </a:p>
          <a:p>
            <a:endParaRPr lang="en-US" dirty="0" smtClean="0"/>
          </a:p>
          <a:p>
            <a:r>
              <a:rPr lang="en-US" dirty="0" smtClean="0"/>
              <a:t>Align Partners</a:t>
            </a:r>
          </a:p>
          <a:p>
            <a:endParaRPr lang="en-US" dirty="0" smtClean="0"/>
          </a:p>
          <a:p>
            <a:r>
              <a:rPr lang="en-US" dirty="0" smtClean="0"/>
              <a:t>Define Frequency</a:t>
            </a:r>
          </a:p>
          <a:p>
            <a:endParaRPr lang="en-US" dirty="0" smtClean="0"/>
          </a:p>
          <a:p>
            <a:r>
              <a:rPr lang="en-US" dirty="0" smtClean="0"/>
              <a:t>Roll out &amp; Train teams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 All  Sections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Call Centre 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Make Table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Cut Table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Dispatch 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Riders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571500"/>
          </a:xfrm>
        </p:spPr>
        <p:txBody>
          <a:bodyPr/>
          <a:lstStyle/>
          <a:p>
            <a:r>
              <a:rPr lang="en-US" dirty="0" smtClean="0"/>
              <a:t>Call Centre 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953000" y="4305300"/>
            <a:ext cx="661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Never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7400" y="647700"/>
            <a:ext cx="1340432" cy="436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Standard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72200" y="876300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Standard</a:t>
            </a:r>
            <a:endParaRPr lang="en-US" sz="1400" dirty="0">
              <a:latin typeface="Impact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620000" y="832942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Marginal</a:t>
            </a:r>
            <a:endParaRPr lang="en-US" sz="1400" dirty="0">
              <a:latin typeface="Impact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5943600" y="825500"/>
            <a:ext cx="15240" cy="4089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7467600" y="876300"/>
            <a:ext cx="15240" cy="396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8839200" y="956965"/>
            <a:ext cx="15240" cy="396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1066800" y="1251712"/>
            <a:ext cx="7365728" cy="615188"/>
            <a:chOff x="1066800" y="1257300"/>
            <a:chExt cx="7365728" cy="615188"/>
          </a:xfrm>
        </p:grpSpPr>
        <p:sp>
          <p:nvSpPr>
            <p:cNvPr id="7" name="Rectangle 6"/>
            <p:cNvSpPr/>
            <p:nvPr/>
          </p:nvSpPr>
          <p:spPr>
            <a:xfrm>
              <a:off x="1066800" y="1257300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43000" y="1405235"/>
              <a:ext cx="2971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Call Centre &amp; </a:t>
              </a:r>
              <a:r>
                <a:rPr lang="en-US" sz="1200" b="1" dirty="0" smtClean="0"/>
                <a:t>Store system timings </a:t>
              </a:r>
              <a:r>
                <a:rPr lang="en-US" sz="1200" b="1" dirty="0"/>
                <a:t>Synced</a:t>
              </a:r>
              <a:endParaRPr lang="en-US" sz="1200" b="1" dirty="0">
                <a:latin typeface="Impact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001000" y="1482923"/>
              <a:ext cx="4315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 No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489232" y="1485900"/>
              <a:ext cx="5003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 Yes 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7843762" y="4226123"/>
            <a:ext cx="690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Always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00800" y="4305300"/>
            <a:ext cx="6824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Rarely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543014" y="5407223"/>
            <a:ext cx="36009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Ignore Section if  In store Order taking store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724400" y="876300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Excelling </a:t>
            </a:r>
            <a:endParaRPr lang="en-US" sz="1400" dirty="0">
              <a:latin typeface="Impact" pitchFamily="34" charset="0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H="1">
            <a:off x="4572000" y="876300"/>
            <a:ext cx="15240" cy="396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1066800" y="2019300"/>
            <a:ext cx="7543800" cy="718067"/>
            <a:chOff x="1066800" y="2171700"/>
            <a:chExt cx="7543800" cy="718067"/>
          </a:xfrm>
        </p:grpSpPr>
        <p:sp>
          <p:nvSpPr>
            <p:cNvPr id="35" name="TextBox 34"/>
            <p:cNvSpPr txBox="1"/>
            <p:nvPr/>
          </p:nvSpPr>
          <p:spPr>
            <a:xfrm>
              <a:off x="7762034" y="2328565"/>
              <a:ext cx="8485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&gt;45 Sec’s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694297" y="2324100"/>
              <a:ext cx="10969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&lt;30 Seconds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172200" y="2324100"/>
              <a:ext cx="11114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31 – 45 Sec’s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066800" y="2171700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143000" y="2243436"/>
              <a:ext cx="2971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Stores online &amp; orders syncing to stores within appropriate time </a:t>
              </a:r>
              <a:endParaRPr lang="en-US" sz="1200" b="1" dirty="0" smtClean="0">
                <a:latin typeface="Impact" pitchFamily="34" charset="0"/>
              </a:endParaRPr>
            </a:p>
            <a:p>
              <a:endParaRPr lang="en-US" sz="1200" b="1" dirty="0">
                <a:latin typeface="Impact" pitchFamily="34" charset="0"/>
              </a:endParaRPr>
            </a:p>
          </p:txBody>
        </p:sp>
      </p:grpSp>
      <p:sp>
        <p:nvSpPr>
          <p:cNvPr id="49" name="Rectangle 48"/>
          <p:cNvSpPr/>
          <p:nvPr/>
        </p:nvSpPr>
        <p:spPr>
          <a:xfrm>
            <a:off x="1066800" y="4152900"/>
            <a:ext cx="3200400" cy="615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r </a:t>
            </a:r>
          </a:p>
          <a:p>
            <a:r>
              <a:rPr lang="en-US" b="1" dirty="0" smtClean="0"/>
              <a:t>for clarifying address/landmark </a:t>
            </a:r>
            <a:endParaRPr lang="en-US" b="1" dirty="0">
              <a:latin typeface="Impact" pitchFamily="34" charset="0"/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1066800" y="2781300"/>
            <a:ext cx="7866009" cy="615188"/>
            <a:chOff x="1066800" y="3156712"/>
            <a:chExt cx="7866009" cy="615188"/>
          </a:xfrm>
        </p:grpSpPr>
        <p:sp>
          <p:nvSpPr>
            <p:cNvPr id="38" name="TextBox 37"/>
            <p:cNvSpPr txBox="1"/>
            <p:nvPr/>
          </p:nvSpPr>
          <p:spPr>
            <a:xfrm>
              <a:off x="7467600" y="3172480"/>
              <a:ext cx="146520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No dedicated line</a:t>
              </a: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 using data card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876800" y="3314700"/>
              <a:ext cx="5003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 Yes 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160603" y="3162300"/>
              <a:ext cx="10021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Yes ……but </a:t>
              </a: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No back up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66800" y="3156712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219200" y="3234035"/>
              <a:ext cx="2971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Dedicated internet line available with a back up plan </a:t>
              </a:r>
              <a:endParaRPr lang="en-US" sz="1200" b="1" dirty="0">
                <a:latin typeface="Impact" pitchFamily="34" charset="0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381000" y="4229100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>
              <a:latin typeface="Impact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143000" y="42291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Riders  not having to call up customer </a:t>
            </a:r>
          </a:p>
          <a:p>
            <a:r>
              <a:rPr lang="en-US" sz="1200" b="1" dirty="0" smtClean="0"/>
              <a:t>for clarifying address/landmark </a:t>
            </a:r>
            <a:endParaRPr lang="en-US" sz="1200" b="1" dirty="0" smtClean="0">
              <a:latin typeface="Impact" pitchFamily="34" charset="0"/>
            </a:endParaRPr>
          </a:p>
          <a:p>
            <a:endParaRPr lang="en-US" sz="1200" b="1" dirty="0">
              <a:latin typeface="Impact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 rot="16200000">
            <a:off x="-571500" y="2133600"/>
            <a:ext cx="22860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Workflow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 rot="16200000">
            <a:off x="0" y="4229100"/>
            <a:ext cx="11430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Behavior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571500"/>
          </a:xfrm>
        </p:spPr>
        <p:txBody>
          <a:bodyPr/>
          <a:lstStyle/>
          <a:p>
            <a:r>
              <a:rPr lang="en-US" dirty="0" smtClean="0"/>
              <a:t>Make Table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647700"/>
            <a:ext cx="1340432" cy="436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Standard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72200" y="876300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Standard</a:t>
            </a:r>
            <a:endParaRPr lang="en-US" sz="1400" dirty="0">
              <a:latin typeface="Impact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620000" y="832942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Marginal</a:t>
            </a:r>
            <a:endParaRPr lang="en-US" sz="1400" dirty="0">
              <a:latin typeface="Impact" pitchFamily="34" charset="0"/>
            </a:endParaRPr>
          </a:p>
        </p:txBody>
      </p:sp>
      <p:grpSp>
        <p:nvGrpSpPr>
          <p:cNvPr id="3" name="Group 59"/>
          <p:cNvGrpSpPr/>
          <p:nvPr/>
        </p:nvGrpSpPr>
        <p:grpSpPr>
          <a:xfrm>
            <a:off x="1066800" y="1251712"/>
            <a:ext cx="7365728" cy="615188"/>
            <a:chOff x="1066800" y="1257300"/>
            <a:chExt cx="7365728" cy="615188"/>
          </a:xfrm>
        </p:grpSpPr>
        <p:sp>
          <p:nvSpPr>
            <p:cNvPr id="7" name="Rectangle 6"/>
            <p:cNvSpPr/>
            <p:nvPr/>
          </p:nvSpPr>
          <p:spPr>
            <a:xfrm>
              <a:off x="1066800" y="1257300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43000" y="1405235"/>
              <a:ext cx="2971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Make table set as per standardized layout</a:t>
              </a:r>
              <a:endParaRPr lang="en-US" sz="1200" b="1" dirty="0" smtClean="0">
                <a:latin typeface="Impact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001000" y="1482923"/>
              <a:ext cx="4315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 No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489232" y="1485900"/>
              <a:ext cx="5003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 Yes 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4724400" y="876300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Excelling </a:t>
            </a:r>
            <a:endParaRPr lang="en-US" sz="1400" dirty="0">
              <a:latin typeface="Impact" pitchFamily="34" charset="0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4572000" y="723900"/>
            <a:ext cx="4343400" cy="4889500"/>
            <a:chOff x="4572000" y="825500"/>
            <a:chExt cx="4282440" cy="4089400"/>
          </a:xfrm>
        </p:grpSpPr>
        <p:cxnSp>
          <p:nvCxnSpPr>
            <p:cNvPr id="25" name="Straight Connector 24"/>
            <p:cNvCxnSpPr/>
            <p:nvPr/>
          </p:nvCxnSpPr>
          <p:spPr>
            <a:xfrm flipH="1">
              <a:off x="5943600" y="825500"/>
              <a:ext cx="15240" cy="4089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7467600" y="876300"/>
              <a:ext cx="15240" cy="3962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8839200" y="956965"/>
              <a:ext cx="15240" cy="395793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4572000" y="876300"/>
              <a:ext cx="15240" cy="3962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45"/>
          <p:cNvSpPr/>
          <p:nvPr/>
        </p:nvSpPr>
        <p:spPr>
          <a:xfrm>
            <a:off x="1066800" y="2019300"/>
            <a:ext cx="3200400" cy="615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143000" y="2091036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Make table under counter set with refills for  fast moving Toppings/Sauce</a:t>
            </a:r>
            <a:endParaRPr lang="en-US" sz="1200" b="1" dirty="0">
              <a:latin typeface="Impact" pitchFamily="34" charset="0"/>
            </a:endParaRPr>
          </a:p>
        </p:txBody>
      </p:sp>
      <p:grpSp>
        <p:nvGrpSpPr>
          <p:cNvPr id="5" name="Group 60"/>
          <p:cNvGrpSpPr/>
          <p:nvPr/>
        </p:nvGrpSpPr>
        <p:grpSpPr>
          <a:xfrm>
            <a:off x="1066800" y="2781300"/>
            <a:ext cx="3200400" cy="615188"/>
            <a:chOff x="1066800" y="3156712"/>
            <a:chExt cx="3200400" cy="615188"/>
          </a:xfrm>
        </p:grpSpPr>
        <p:sp>
          <p:nvSpPr>
            <p:cNvPr id="48" name="Rectangle 47"/>
            <p:cNvSpPr/>
            <p:nvPr/>
          </p:nvSpPr>
          <p:spPr>
            <a:xfrm>
              <a:off x="1066800" y="3156712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219200" y="3234035"/>
              <a:ext cx="2971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Make table is no more than 1 step from oven belt</a:t>
              </a:r>
              <a:endParaRPr lang="en-US" sz="1200" b="1" dirty="0" smtClean="0">
                <a:latin typeface="Impact" pitchFamily="34" charset="0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381000" y="4229100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>
              <a:latin typeface="Impact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 rot="16200000">
            <a:off x="-571500" y="2133600"/>
            <a:ext cx="22860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Workflow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 rot="16200000">
            <a:off x="-342900" y="4419600"/>
            <a:ext cx="18288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Capacities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988768" y="2089546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No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477000" y="2092523"/>
            <a:ext cx="500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Yes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848600" y="2860111"/>
            <a:ext cx="800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chemeClr val="bg1"/>
                </a:solidFill>
              </a:rPr>
              <a:t>&gt;2 Steps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868915" y="2860111"/>
            <a:ext cx="6748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1 Step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324600" y="2860111"/>
            <a:ext cx="7509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2 Steps</a:t>
            </a:r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1066800" y="3685647"/>
            <a:ext cx="3200400" cy="722531"/>
            <a:chOff x="1066800" y="3156712"/>
            <a:chExt cx="3200400" cy="722531"/>
          </a:xfrm>
        </p:grpSpPr>
        <p:sp>
          <p:nvSpPr>
            <p:cNvPr id="62" name="Rectangle 61"/>
            <p:cNvSpPr/>
            <p:nvPr/>
          </p:nvSpPr>
          <p:spPr>
            <a:xfrm>
              <a:off x="1066800" y="3156712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066800" y="3232912"/>
              <a:ext cx="3124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Makeable adequately staffed to execute orders loaded within 2 mins during peak</a:t>
              </a:r>
            </a:p>
            <a:p>
              <a:endParaRPr lang="en-US" sz="1200" b="1" dirty="0" smtClean="0">
                <a:latin typeface="Impact" pitchFamily="34" charset="0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4854611" y="3848100"/>
            <a:ext cx="7841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&lt; 90 Sec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248400" y="3848100"/>
            <a:ext cx="11031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91  - 120 Sec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735039" y="3851077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&gt; 120 Sec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066800" y="4375912"/>
            <a:ext cx="3200400" cy="615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1066800" y="4447647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Sufficient Pizza Pre Prep planned for Lunch &amp; dinner Peak</a:t>
            </a:r>
            <a:endParaRPr lang="en-US" sz="1200" b="1" dirty="0" smtClean="0">
              <a:latin typeface="Impact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542965" y="4375546"/>
            <a:ext cx="148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Prep Levels &gt;80%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172200" y="4371081"/>
            <a:ext cx="1008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Prep Levels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 80-75%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572289" y="4391680"/>
            <a:ext cx="1190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 Inconsistent  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discipline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066800" y="5061712"/>
            <a:ext cx="3200400" cy="615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1066800" y="5133447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Prep Plans in place for  Sides / Pastas/ Garlic bread</a:t>
            </a:r>
            <a:endParaRPr lang="en-US" sz="1200" b="1" dirty="0" smtClean="0">
              <a:latin typeface="Impact" pitchFamily="34" charset="0"/>
            </a:endParaRPr>
          </a:p>
          <a:p>
            <a:endParaRPr lang="en-US" sz="1200" b="1" dirty="0" smtClean="0">
              <a:latin typeface="Impact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950472" y="5136058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No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426472" y="5140523"/>
            <a:ext cx="500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Yes 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571500"/>
          </a:xfrm>
        </p:spPr>
        <p:txBody>
          <a:bodyPr/>
          <a:lstStyle/>
          <a:p>
            <a:r>
              <a:rPr lang="en-US" dirty="0" smtClean="0"/>
              <a:t>Make </a:t>
            </a:r>
            <a:r>
              <a:rPr lang="en-US" smtClean="0"/>
              <a:t>Table …..Continued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647700"/>
            <a:ext cx="1340432" cy="436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Standard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72200" y="876300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Standard</a:t>
            </a:r>
            <a:endParaRPr lang="en-US" sz="1400" dirty="0">
              <a:latin typeface="Impact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620000" y="832942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Marginal</a:t>
            </a:r>
            <a:endParaRPr lang="en-US" sz="1400" dirty="0">
              <a:latin typeface="Impact" pitchFamily="34" charset="0"/>
            </a:endParaRPr>
          </a:p>
        </p:txBody>
      </p:sp>
      <p:grpSp>
        <p:nvGrpSpPr>
          <p:cNvPr id="3" name="Group 59"/>
          <p:cNvGrpSpPr/>
          <p:nvPr/>
        </p:nvGrpSpPr>
        <p:grpSpPr>
          <a:xfrm>
            <a:off x="1066800" y="2084324"/>
            <a:ext cx="3200400" cy="615188"/>
            <a:chOff x="1066800" y="1257300"/>
            <a:chExt cx="3200400" cy="615188"/>
          </a:xfrm>
        </p:grpSpPr>
        <p:sp>
          <p:nvSpPr>
            <p:cNvPr id="7" name="Rectangle 6"/>
            <p:cNvSpPr/>
            <p:nvPr/>
          </p:nvSpPr>
          <p:spPr>
            <a:xfrm>
              <a:off x="1066800" y="1257300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43000" y="1405235"/>
              <a:ext cx="2971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3 Alarm bell set up at Make &amp; in Use</a:t>
              </a:r>
              <a:endParaRPr lang="en-US" sz="1200" b="1" dirty="0" smtClean="0">
                <a:latin typeface="Impact" pitchFamily="34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4724400" y="876300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Excelling </a:t>
            </a:r>
            <a:endParaRPr lang="en-US" sz="1400" dirty="0">
              <a:latin typeface="Impact" pitchFamily="34" charset="0"/>
            </a:endParaRPr>
          </a:p>
        </p:txBody>
      </p:sp>
      <p:grpSp>
        <p:nvGrpSpPr>
          <p:cNvPr id="4" name="Group 79"/>
          <p:cNvGrpSpPr/>
          <p:nvPr/>
        </p:nvGrpSpPr>
        <p:grpSpPr>
          <a:xfrm>
            <a:off x="4572000" y="723900"/>
            <a:ext cx="4343400" cy="4889500"/>
            <a:chOff x="4572000" y="825500"/>
            <a:chExt cx="4282440" cy="4089400"/>
          </a:xfrm>
        </p:grpSpPr>
        <p:cxnSp>
          <p:nvCxnSpPr>
            <p:cNvPr id="25" name="Straight Connector 24"/>
            <p:cNvCxnSpPr/>
            <p:nvPr/>
          </p:nvCxnSpPr>
          <p:spPr>
            <a:xfrm flipH="1">
              <a:off x="5943600" y="825500"/>
              <a:ext cx="15240" cy="4089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7467600" y="876300"/>
              <a:ext cx="15240" cy="3962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8839200" y="956965"/>
              <a:ext cx="15240" cy="395793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4572000" y="876300"/>
              <a:ext cx="15240" cy="3962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45"/>
          <p:cNvSpPr/>
          <p:nvPr/>
        </p:nvSpPr>
        <p:spPr>
          <a:xfrm>
            <a:off x="1066800" y="2851912"/>
            <a:ext cx="3200400" cy="615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143000" y="3004312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KDS in use at Make &amp; is user-friendly</a:t>
            </a:r>
            <a:endParaRPr lang="en-US" sz="1200" b="1" dirty="0" smtClean="0">
              <a:latin typeface="Impact" pitchFamily="34" charset="0"/>
            </a:endParaRPr>
          </a:p>
        </p:txBody>
      </p:sp>
      <p:grpSp>
        <p:nvGrpSpPr>
          <p:cNvPr id="5" name="Group 60"/>
          <p:cNvGrpSpPr/>
          <p:nvPr/>
        </p:nvGrpSpPr>
        <p:grpSpPr>
          <a:xfrm>
            <a:off x="1066800" y="1175512"/>
            <a:ext cx="3200400" cy="615188"/>
            <a:chOff x="1066800" y="3156712"/>
            <a:chExt cx="3200400" cy="615188"/>
          </a:xfrm>
        </p:grpSpPr>
        <p:sp>
          <p:nvSpPr>
            <p:cNvPr id="48" name="Rectangle 47"/>
            <p:cNvSpPr/>
            <p:nvPr/>
          </p:nvSpPr>
          <p:spPr>
            <a:xfrm>
              <a:off x="1066800" y="3156712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219200" y="3234035"/>
              <a:ext cx="2971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200" b="1" dirty="0" smtClean="0">
                <a:latin typeface="Impact" pitchFamily="34" charset="0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381000" y="4229100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>
              <a:latin typeface="Impact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 rot="16200000">
            <a:off x="-152400" y="2552700"/>
            <a:ext cx="14478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Equipment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 rot="16200000">
            <a:off x="-342900" y="4419600"/>
            <a:ext cx="18288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Behavior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6" name="Group 60"/>
          <p:cNvGrpSpPr/>
          <p:nvPr/>
        </p:nvGrpSpPr>
        <p:grpSpPr>
          <a:xfrm>
            <a:off x="1066800" y="3685647"/>
            <a:ext cx="3200400" cy="615188"/>
            <a:chOff x="990600" y="3156712"/>
            <a:chExt cx="3200400" cy="615188"/>
          </a:xfrm>
        </p:grpSpPr>
        <p:sp>
          <p:nvSpPr>
            <p:cNvPr id="62" name="Rectangle 61"/>
            <p:cNvSpPr/>
            <p:nvPr/>
          </p:nvSpPr>
          <p:spPr>
            <a:xfrm>
              <a:off x="990600" y="3156712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066800" y="3346966"/>
              <a:ext cx="3124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Make person does not leave make table</a:t>
              </a:r>
              <a:endParaRPr lang="en-US" sz="1200" b="1" dirty="0" smtClean="0">
                <a:latin typeface="Impact" pitchFamily="34" charset="0"/>
              </a:endParaRPr>
            </a:p>
          </p:txBody>
        </p:sp>
      </p:grpSp>
      <p:sp>
        <p:nvSpPr>
          <p:cNvPr id="67" name="Rectangle 66"/>
          <p:cNvSpPr/>
          <p:nvPr/>
        </p:nvSpPr>
        <p:spPr>
          <a:xfrm>
            <a:off x="1066800" y="4375912"/>
            <a:ext cx="3200400" cy="615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1143000" y="45339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Make person calls out load times</a:t>
            </a:r>
            <a:endParaRPr lang="en-US" sz="1200" b="1" dirty="0" smtClean="0">
              <a:latin typeface="Impact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066800" y="5061712"/>
            <a:ext cx="3200400" cy="615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1066800" y="5133447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Pretopping schedule is posted clearly at the make table</a:t>
            </a:r>
            <a:endParaRPr lang="en-US" sz="1200" b="1" dirty="0" smtClean="0">
              <a:latin typeface="Impact" pitchFamily="34" charset="0"/>
            </a:endParaRPr>
          </a:p>
          <a:p>
            <a:endParaRPr lang="en-US" sz="1200" b="1" dirty="0" smtClean="0">
              <a:latin typeface="Impact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640192" y="2344459"/>
            <a:ext cx="112280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Not in use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Teams cant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demonstrate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429274" y="2420659"/>
            <a:ext cx="601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  Yes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924800" y="3162300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No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505474" y="3154858"/>
            <a:ext cx="420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Yes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696200" y="3768923"/>
            <a:ext cx="10005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IT Happens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807756" y="3768923"/>
            <a:ext cx="621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Never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400800" y="3768923"/>
            <a:ext cx="6423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Rarely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839120" y="4530923"/>
            <a:ext cx="6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None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657211" y="4454723"/>
            <a:ext cx="1025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 All Orders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181211" y="4454723"/>
            <a:ext cx="11329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1 in 5 orders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947266" y="5140523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No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499466" y="5140523"/>
            <a:ext cx="540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 Yes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611240" y="5140523"/>
            <a:ext cx="13948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 Able to Explain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 rot="16200000">
            <a:off x="0" y="1181100"/>
            <a:ext cx="11430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Capacities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987340" y="1409700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No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477000" y="1412677"/>
            <a:ext cx="420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Yes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219200" y="12573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Space available on  the oven deck to load </a:t>
            </a:r>
          </a:p>
          <a:p>
            <a:r>
              <a:rPr lang="en-US" sz="1200" b="1" dirty="0" smtClean="0"/>
              <a:t>pizzas / Appetizer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571500"/>
          </a:xfrm>
        </p:spPr>
        <p:txBody>
          <a:bodyPr/>
          <a:lstStyle/>
          <a:p>
            <a:r>
              <a:rPr lang="en-US" smtClean="0"/>
              <a:t>Cut Table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647700"/>
            <a:ext cx="1340432" cy="436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Standard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72200" y="876300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Standard</a:t>
            </a:r>
            <a:endParaRPr lang="en-US" sz="1400" dirty="0">
              <a:latin typeface="Impact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620000" y="832942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Marginal</a:t>
            </a:r>
            <a:endParaRPr lang="en-US" sz="1400" dirty="0">
              <a:latin typeface="Impact" pitchFamily="34" charset="0"/>
            </a:endParaRPr>
          </a:p>
        </p:txBody>
      </p:sp>
      <p:grpSp>
        <p:nvGrpSpPr>
          <p:cNvPr id="3" name="Group 59"/>
          <p:cNvGrpSpPr/>
          <p:nvPr/>
        </p:nvGrpSpPr>
        <p:grpSpPr>
          <a:xfrm>
            <a:off x="1066800" y="1138781"/>
            <a:ext cx="3200400" cy="728119"/>
            <a:chOff x="1066800" y="1257300"/>
            <a:chExt cx="3200400" cy="728119"/>
          </a:xfrm>
        </p:grpSpPr>
        <p:sp>
          <p:nvSpPr>
            <p:cNvPr id="7" name="Rectangle 6"/>
            <p:cNvSpPr/>
            <p:nvPr/>
          </p:nvSpPr>
          <p:spPr>
            <a:xfrm>
              <a:off x="1066800" y="1257300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43000" y="1339088"/>
              <a:ext cx="2971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Cut table is not more than 1 step from oven belt</a:t>
              </a:r>
              <a:endParaRPr lang="en-US" sz="1200" b="1" dirty="0" smtClean="0">
                <a:latin typeface="Impact" pitchFamily="34" charset="0"/>
              </a:endParaRPr>
            </a:p>
            <a:p>
              <a:endParaRPr lang="en-US" sz="1200" b="1" dirty="0" smtClean="0">
                <a:latin typeface="Impact" pitchFamily="34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4724400" y="876300"/>
            <a:ext cx="108204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Impact" pitchFamily="34" charset="0"/>
              </a:rPr>
              <a:t>Excelling </a:t>
            </a:r>
            <a:endParaRPr lang="en-US" sz="1400" dirty="0">
              <a:latin typeface="Impact" pitchFamily="34" charset="0"/>
            </a:endParaRPr>
          </a:p>
        </p:txBody>
      </p:sp>
      <p:grpSp>
        <p:nvGrpSpPr>
          <p:cNvPr id="4" name="Group 79"/>
          <p:cNvGrpSpPr/>
          <p:nvPr/>
        </p:nvGrpSpPr>
        <p:grpSpPr>
          <a:xfrm>
            <a:off x="4572000" y="723900"/>
            <a:ext cx="4343400" cy="4889500"/>
            <a:chOff x="4572000" y="825500"/>
            <a:chExt cx="4282440" cy="4089400"/>
          </a:xfrm>
        </p:grpSpPr>
        <p:cxnSp>
          <p:nvCxnSpPr>
            <p:cNvPr id="25" name="Straight Connector 24"/>
            <p:cNvCxnSpPr/>
            <p:nvPr/>
          </p:nvCxnSpPr>
          <p:spPr>
            <a:xfrm flipH="1">
              <a:off x="5943600" y="825500"/>
              <a:ext cx="15240" cy="4089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7467600" y="876300"/>
              <a:ext cx="15240" cy="3962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8839200" y="956965"/>
              <a:ext cx="15240" cy="395793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4572000" y="876300"/>
              <a:ext cx="15240" cy="3962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45"/>
          <p:cNvSpPr/>
          <p:nvPr/>
        </p:nvSpPr>
        <p:spPr>
          <a:xfrm>
            <a:off x="1066800" y="2019300"/>
            <a:ext cx="3200400" cy="615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143000" y="2091036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Cut Table Set with Sufficient number of Boxes  / Lid Support/ Veg NV Stamp</a:t>
            </a:r>
            <a:endParaRPr lang="en-US" sz="1200" b="1" dirty="0" smtClean="0">
              <a:latin typeface="Impact" pitchFamily="34" charset="0"/>
            </a:endParaRPr>
          </a:p>
          <a:p>
            <a:endParaRPr lang="en-US" sz="1200" b="1" dirty="0">
              <a:latin typeface="Impact" pitchFamily="34" charset="0"/>
            </a:endParaRPr>
          </a:p>
        </p:txBody>
      </p:sp>
      <p:grpSp>
        <p:nvGrpSpPr>
          <p:cNvPr id="5" name="Group 60"/>
          <p:cNvGrpSpPr/>
          <p:nvPr/>
        </p:nvGrpSpPr>
        <p:grpSpPr>
          <a:xfrm>
            <a:off x="1066800" y="2851912"/>
            <a:ext cx="3200400" cy="615188"/>
            <a:chOff x="1066800" y="3156712"/>
            <a:chExt cx="3200400" cy="615188"/>
          </a:xfrm>
        </p:grpSpPr>
        <p:sp>
          <p:nvSpPr>
            <p:cNvPr id="48" name="Rectangle 47"/>
            <p:cNvSpPr/>
            <p:nvPr/>
          </p:nvSpPr>
          <p:spPr>
            <a:xfrm>
              <a:off x="1066800" y="3156712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219200" y="3238500"/>
              <a:ext cx="2971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Cut inside the Box : Roller Cutter Knife  in use at PHD's</a:t>
              </a:r>
              <a:endParaRPr lang="en-US" sz="1200" b="1" dirty="0" smtClean="0">
                <a:latin typeface="Impact" pitchFamily="34" charset="0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381000" y="4229100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>
              <a:latin typeface="Impact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 rot="16200000">
            <a:off x="0" y="1028700"/>
            <a:ext cx="11430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Workflow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 rot="16200000">
            <a:off x="228600" y="3009900"/>
            <a:ext cx="6858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Eqpt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066800" y="3690112"/>
            <a:ext cx="3200400" cy="615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1143000" y="38481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Cut person does not leave cut table</a:t>
            </a:r>
            <a:endParaRPr lang="en-US" sz="1200" b="1" dirty="0" smtClean="0">
              <a:latin typeface="Impact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48600" y="1333500"/>
            <a:ext cx="840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&gt; 2 Steps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55347" y="1333500"/>
            <a:ext cx="6748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1 Step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24600" y="1333500"/>
            <a:ext cx="7509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2 Steps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988768" y="2089546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No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00800" y="2019300"/>
            <a:ext cx="500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Yes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 rot="16200000">
            <a:off x="-76200" y="4076700"/>
            <a:ext cx="12954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Behavior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01000" y="2781300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No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400800" y="2857500"/>
            <a:ext cx="500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Yes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772400" y="3771900"/>
            <a:ext cx="10005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IT Happens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731556" y="3771900"/>
            <a:ext cx="621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Never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324600" y="3771900"/>
            <a:ext cx="6423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Rarely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 rot="16200000">
            <a:off x="114301" y="2133600"/>
            <a:ext cx="9144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Capacity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49" name="Group 59"/>
          <p:cNvGrpSpPr/>
          <p:nvPr/>
        </p:nvGrpSpPr>
        <p:grpSpPr>
          <a:xfrm>
            <a:off x="1066800" y="4375912"/>
            <a:ext cx="3200400" cy="615188"/>
            <a:chOff x="1066800" y="1257300"/>
            <a:chExt cx="3200400" cy="615188"/>
          </a:xfrm>
        </p:grpSpPr>
        <p:sp>
          <p:nvSpPr>
            <p:cNvPr id="51" name="Rectangle 50"/>
            <p:cNvSpPr/>
            <p:nvPr/>
          </p:nvSpPr>
          <p:spPr>
            <a:xfrm>
              <a:off x="1066800" y="1257300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143000" y="1339088"/>
              <a:ext cx="2971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200" b="1" dirty="0" smtClean="0">
                <a:latin typeface="Impact" pitchFamily="34" charset="0"/>
              </a:endParaRPr>
            </a:p>
          </p:txBody>
        </p:sp>
      </p:grpSp>
      <p:sp>
        <p:nvSpPr>
          <p:cNvPr id="56" name="Rectangle 55"/>
          <p:cNvSpPr/>
          <p:nvPr/>
        </p:nvSpPr>
        <p:spPr>
          <a:xfrm>
            <a:off x="1301018" y="4561701"/>
            <a:ext cx="24918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/>
              <a:t>Team member deployed at cut table</a:t>
            </a:r>
            <a:endParaRPr lang="en-US" sz="1200" b="1" dirty="0" smtClean="0">
              <a:latin typeface="Impact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696200" y="4381500"/>
            <a:ext cx="1237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Not identified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572000" y="4315480"/>
            <a:ext cx="1505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Dedicated person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Peak/Lean period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096000" y="4309765"/>
            <a:ext cx="1449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Dedicated Person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for Peak</a:t>
            </a:r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70" name="Group 60"/>
          <p:cNvGrpSpPr/>
          <p:nvPr/>
        </p:nvGrpSpPr>
        <p:grpSpPr>
          <a:xfrm>
            <a:off x="1066800" y="5061712"/>
            <a:ext cx="3200400" cy="615188"/>
            <a:chOff x="1066800" y="3390900"/>
            <a:chExt cx="3200400" cy="615188"/>
          </a:xfrm>
        </p:grpSpPr>
        <p:sp>
          <p:nvSpPr>
            <p:cNvPr id="71" name="Rectangle 70"/>
            <p:cNvSpPr/>
            <p:nvPr/>
          </p:nvSpPr>
          <p:spPr>
            <a:xfrm>
              <a:off x="1066800" y="3390900"/>
              <a:ext cx="3200400" cy="615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143000" y="3571101"/>
              <a:ext cx="2971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Cut &amp; box Orders within standard time</a:t>
              </a:r>
              <a:endParaRPr lang="en-US" sz="1200" b="1" dirty="0" smtClean="0">
                <a:latin typeface="Impact" pitchFamily="34" charset="0"/>
              </a:endParaRPr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8001997" y="5134935"/>
            <a:ext cx="684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&gt; 1min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008744" y="5134935"/>
            <a:ext cx="724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&lt; 1min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477997" y="5134935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1min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 rot="16200000">
            <a:off x="247650" y="5086350"/>
            <a:ext cx="6477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KPI’s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876</Words>
  <Application>Microsoft Office PowerPoint</Application>
  <PresentationFormat>On-screen Show (16:10)</PresentationFormat>
  <Paragraphs>295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SOS Health Check</vt:lpstr>
      <vt:lpstr>How does it work </vt:lpstr>
      <vt:lpstr>Current Reality</vt:lpstr>
      <vt:lpstr>Make it  Relevant  </vt:lpstr>
      <vt:lpstr>Measure  All  Sections </vt:lpstr>
      <vt:lpstr>Call Centre </vt:lpstr>
      <vt:lpstr>Make Table </vt:lpstr>
      <vt:lpstr>Make Table …..Continued </vt:lpstr>
      <vt:lpstr>Cut Table </vt:lpstr>
      <vt:lpstr>Dispatch </vt:lpstr>
      <vt:lpstr>Dispatch …. Continued </vt:lpstr>
      <vt:lpstr>Rider</vt:lpstr>
      <vt:lpstr>Rating Basis overall Points Achieved    </vt:lpstr>
      <vt:lpstr>Next steps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 Health Check</dc:title>
  <dc:creator>sxp5930</dc:creator>
  <cp:lastModifiedBy>sxp5930</cp:lastModifiedBy>
  <cp:revision>108</cp:revision>
  <dcterms:created xsi:type="dcterms:W3CDTF">2014-07-23T13:03:42Z</dcterms:created>
  <dcterms:modified xsi:type="dcterms:W3CDTF">2014-08-07T14:33:33Z</dcterms:modified>
</cp:coreProperties>
</file>